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259" r:id="rId4"/>
    <p:sldId id="260" r:id="rId5"/>
    <p:sldId id="261" r:id="rId6"/>
    <p:sldId id="262" r:id="rId7"/>
    <p:sldId id="263" r:id="rId8"/>
    <p:sldId id="264" r:id="rId9"/>
    <p:sldId id="265" r:id="rId10"/>
    <p:sldId id="257"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95625837-8DC9-4282-B01E-D9BC964A7402}" type="datetimeFigureOut">
              <a:rPr lang="nl-NL" smtClean="0"/>
              <a:t>6-11-2016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ADEA1A-97B0-48B4-A1A5-AD0847D5EDA9}" type="slidenum">
              <a:rPr lang="nl-NL" smtClean="0"/>
              <a:t>‹nr.›</a:t>
            </a:fld>
            <a:endParaRPr lang="nl-NL"/>
          </a:p>
        </p:txBody>
      </p:sp>
    </p:spTree>
    <p:extLst>
      <p:ext uri="{BB962C8B-B14F-4D97-AF65-F5344CB8AC3E}">
        <p14:creationId xmlns:p14="http://schemas.microsoft.com/office/powerpoint/2010/main" val="165082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5625837-8DC9-4282-B01E-D9BC964A7402}" type="datetimeFigureOut">
              <a:rPr lang="nl-NL" smtClean="0"/>
              <a:t>6-11-2016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ADEA1A-97B0-48B4-A1A5-AD0847D5EDA9}" type="slidenum">
              <a:rPr lang="nl-NL" smtClean="0"/>
              <a:t>‹nr.›</a:t>
            </a:fld>
            <a:endParaRPr lang="nl-NL"/>
          </a:p>
        </p:txBody>
      </p:sp>
    </p:spTree>
    <p:extLst>
      <p:ext uri="{BB962C8B-B14F-4D97-AF65-F5344CB8AC3E}">
        <p14:creationId xmlns:p14="http://schemas.microsoft.com/office/powerpoint/2010/main" val="941384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5625837-8DC9-4282-B01E-D9BC964A7402}" type="datetimeFigureOut">
              <a:rPr lang="nl-NL" smtClean="0"/>
              <a:t>6-11-2016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ADEA1A-97B0-48B4-A1A5-AD0847D5EDA9}" type="slidenum">
              <a:rPr lang="nl-NL" smtClean="0"/>
              <a:t>‹nr.›</a:t>
            </a:fld>
            <a:endParaRPr lang="nl-NL"/>
          </a:p>
        </p:txBody>
      </p:sp>
    </p:spTree>
    <p:extLst>
      <p:ext uri="{BB962C8B-B14F-4D97-AF65-F5344CB8AC3E}">
        <p14:creationId xmlns:p14="http://schemas.microsoft.com/office/powerpoint/2010/main" val="1832795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F051D5CE-100C-4442-A64C-FB66134CED5D}" type="datetime1">
              <a:rPr lang="nl-NL" smtClean="0">
                <a:solidFill>
                  <a:prstClr val="black">
                    <a:tint val="75000"/>
                  </a:prstClr>
                </a:solidFill>
              </a:rPr>
              <a:pPr/>
              <a:t>6-11-2016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913683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1FAEBBAF-1AE8-48E7-B6CC-C6124744177B}" type="datetime1">
              <a:rPr lang="nl-NL" smtClean="0">
                <a:solidFill>
                  <a:prstClr val="black">
                    <a:tint val="75000"/>
                  </a:prstClr>
                </a:solidFill>
              </a:rPr>
              <a:pPr/>
              <a:t>6-11-2016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461339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DD43AF49-F92C-44F5-A8E2-2F6DEF5E6266}" type="datetime1">
              <a:rPr lang="nl-NL" smtClean="0">
                <a:solidFill>
                  <a:prstClr val="black">
                    <a:tint val="75000"/>
                  </a:prstClr>
                </a:solidFill>
              </a:rPr>
              <a:pPr/>
              <a:t>6-11-2016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525876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1EE64D98-9292-419E-AC28-A106F36FF3C3}" type="datetime1">
              <a:rPr lang="nl-NL" smtClean="0">
                <a:solidFill>
                  <a:prstClr val="black">
                    <a:tint val="75000"/>
                  </a:prstClr>
                </a:solidFill>
              </a:rPr>
              <a:pPr/>
              <a:t>6-11-2016</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Medische Kennis</a:t>
            </a:r>
          </a:p>
        </p:txBody>
      </p:sp>
      <p:sp>
        <p:nvSpPr>
          <p:cNvPr id="7" name="Tijdelijke aanduiding voor dianummer 6"/>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575783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57FE5A-1170-4797-8055-C6DED6908508}" type="datetime1">
              <a:rPr lang="nl-NL" smtClean="0">
                <a:solidFill>
                  <a:prstClr val="black">
                    <a:tint val="75000"/>
                  </a:prstClr>
                </a:solidFill>
              </a:rPr>
              <a:pPr/>
              <a:t>6-11-2016</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p>
            <a:r>
              <a:rPr lang="nl-NL">
                <a:solidFill>
                  <a:prstClr val="black">
                    <a:tint val="75000"/>
                  </a:prstClr>
                </a:solidFill>
              </a:rPr>
              <a:t>Medische Kennis</a:t>
            </a:r>
          </a:p>
        </p:txBody>
      </p:sp>
      <p:sp>
        <p:nvSpPr>
          <p:cNvPr id="9" name="Tijdelijke aanduiding voor dianummer 8"/>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984723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50E1FE3-A2A8-4EA5-B517-24E49D6F7085}" type="datetime1">
              <a:rPr lang="nl-NL" smtClean="0">
                <a:solidFill>
                  <a:prstClr val="black">
                    <a:tint val="75000"/>
                  </a:prstClr>
                </a:solidFill>
              </a:rPr>
              <a:pPr/>
              <a:t>6-11-2016</a:t>
            </a:fld>
            <a:endParaRPr lang="nl-NL">
              <a:solidFill>
                <a:prstClr val="black">
                  <a:tint val="75000"/>
                </a:prstClr>
              </a:solidFill>
            </a:endParaRPr>
          </a:p>
        </p:txBody>
      </p:sp>
      <p:sp>
        <p:nvSpPr>
          <p:cNvPr id="4" name="Tijdelijke aanduiding voor voettekst 3"/>
          <p:cNvSpPr>
            <a:spLocks noGrp="1"/>
          </p:cNvSpPr>
          <p:nvPr>
            <p:ph type="ftr" sz="quarter" idx="11"/>
          </p:nvPr>
        </p:nvSpPr>
        <p:spPr/>
        <p:txBody>
          <a:bodyPr/>
          <a:lstStyle/>
          <a:p>
            <a:r>
              <a:rPr lang="nl-NL">
                <a:solidFill>
                  <a:prstClr val="black">
                    <a:tint val="75000"/>
                  </a:prstClr>
                </a:solidFill>
              </a:rPr>
              <a:t>Medische Kennis</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919277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1A0C89D-4F61-4BD9-90D2-5609845A3CD4}" type="datetime1">
              <a:rPr lang="nl-NL" smtClean="0">
                <a:solidFill>
                  <a:prstClr val="black">
                    <a:tint val="75000"/>
                  </a:prstClr>
                </a:solidFill>
              </a:rPr>
              <a:pPr/>
              <a:t>6-11-2016</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p>
            <a:r>
              <a:rPr lang="nl-NL">
                <a:solidFill>
                  <a:prstClr val="black">
                    <a:tint val="75000"/>
                  </a:prstClr>
                </a:solidFill>
              </a:rPr>
              <a:t>Medische Kennis</a:t>
            </a:r>
          </a:p>
        </p:txBody>
      </p:sp>
      <p:sp>
        <p:nvSpPr>
          <p:cNvPr id="4" name="Tijdelijke aanduiding voor dianummer 3"/>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4256245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FBC1540-FC94-4CAF-B5D8-7BEB7B444B37}" type="datetime1">
              <a:rPr lang="nl-NL" smtClean="0">
                <a:solidFill>
                  <a:prstClr val="black">
                    <a:tint val="75000"/>
                  </a:prstClr>
                </a:solidFill>
              </a:rPr>
              <a:pPr/>
              <a:t>6-11-2016</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Medische Kennis</a:t>
            </a:r>
          </a:p>
        </p:txBody>
      </p:sp>
      <p:sp>
        <p:nvSpPr>
          <p:cNvPr id="7" name="Tijdelijke aanduiding voor dianummer 6"/>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888333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5625837-8DC9-4282-B01E-D9BC964A7402}" type="datetimeFigureOut">
              <a:rPr lang="nl-NL" smtClean="0"/>
              <a:t>6-11-2016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ADEA1A-97B0-48B4-A1A5-AD0847D5EDA9}" type="slidenum">
              <a:rPr lang="nl-NL" smtClean="0"/>
              <a:t>‹nr.›</a:t>
            </a:fld>
            <a:endParaRPr lang="nl-NL"/>
          </a:p>
        </p:txBody>
      </p:sp>
    </p:spTree>
    <p:extLst>
      <p:ext uri="{BB962C8B-B14F-4D97-AF65-F5344CB8AC3E}">
        <p14:creationId xmlns:p14="http://schemas.microsoft.com/office/powerpoint/2010/main" val="41594297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2C5BBE44-ED83-4F52-B490-E9C23518487B}" type="datetime1">
              <a:rPr lang="nl-NL" smtClean="0">
                <a:solidFill>
                  <a:prstClr val="black">
                    <a:tint val="75000"/>
                  </a:prstClr>
                </a:solidFill>
              </a:rPr>
              <a:pPr/>
              <a:t>6-11-2016</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Medische Kennis</a:t>
            </a:r>
          </a:p>
        </p:txBody>
      </p:sp>
      <p:sp>
        <p:nvSpPr>
          <p:cNvPr id="7" name="Tijdelijke aanduiding voor dianummer 6"/>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6845317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67667D3-BA5A-480B-AFF7-2F1FDBB0EEDA}" type="datetime1">
              <a:rPr lang="nl-NL" smtClean="0">
                <a:solidFill>
                  <a:prstClr val="black">
                    <a:tint val="75000"/>
                  </a:prstClr>
                </a:solidFill>
              </a:rPr>
              <a:pPr/>
              <a:t>6-11-2016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0615124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924C31F-D978-49AA-AD04-2AA038090AF2}" type="datetime1">
              <a:rPr lang="nl-NL" smtClean="0">
                <a:solidFill>
                  <a:prstClr val="black">
                    <a:tint val="75000"/>
                  </a:prstClr>
                </a:solidFill>
              </a:rPr>
              <a:pPr/>
              <a:t>6-11-2016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263259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95625837-8DC9-4282-B01E-D9BC964A7402}" type="datetimeFigureOut">
              <a:rPr lang="nl-NL" smtClean="0"/>
              <a:t>6-11-2016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6ADEA1A-97B0-48B4-A1A5-AD0847D5EDA9}" type="slidenum">
              <a:rPr lang="nl-NL" smtClean="0"/>
              <a:t>‹nr.›</a:t>
            </a:fld>
            <a:endParaRPr lang="nl-NL"/>
          </a:p>
        </p:txBody>
      </p:sp>
    </p:spTree>
    <p:extLst>
      <p:ext uri="{BB962C8B-B14F-4D97-AF65-F5344CB8AC3E}">
        <p14:creationId xmlns:p14="http://schemas.microsoft.com/office/powerpoint/2010/main" val="2198059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5625837-8DC9-4282-B01E-D9BC964A7402}" type="datetimeFigureOut">
              <a:rPr lang="nl-NL" smtClean="0"/>
              <a:t>6-11-2016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6ADEA1A-97B0-48B4-A1A5-AD0847D5EDA9}" type="slidenum">
              <a:rPr lang="nl-NL" smtClean="0"/>
              <a:t>‹nr.›</a:t>
            </a:fld>
            <a:endParaRPr lang="nl-NL"/>
          </a:p>
        </p:txBody>
      </p:sp>
    </p:spTree>
    <p:extLst>
      <p:ext uri="{BB962C8B-B14F-4D97-AF65-F5344CB8AC3E}">
        <p14:creationId xmlns:p14="http://schemas.microsoft.com/office/powerpoint/2010/main" val="1633317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5625837-8DC9-4282-B01E-D9BC964A7402}" type="datetimeFigureOut">
              <a:rPr lang="nl-NL" smtClean="0"/>
              <a:t>6-11-2016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6ADEA1A-97B0-48B4-A1A5-AD0847D5EDA9}" type="slidenum">
              <a:rPr lang="nl-NL" smtClean="0"/>
              <a:t>‹nr.›</a:t>
            </a:fld>
            <a:endParaRPr lang="nl-NL"/>
          </a:p>
        </p:txBody>
      </p:sp>
    </p:spTree>
    <p:extLst>
      <p:ext uri="{BB962C8B-B14F-4D97-AF65-F5344CB8AC3E}">
        <p14:creationId xmlns:p14="http://schemas.microsoft.com/office/powerpoint/2010/main" val="3181345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5625837-8DC9-4282-B01E-D9BC964A7402}" type="datetimeFigureOut">
              <a:rPr lang="nl-NL" smtClean="0"/>
              <a:t>6-11-2016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6ADEA1A-97B0-48B4-A1A5-AD0847D5EDA9}" type="slidenum">
              <a:rPr lang="nl-NL" smtClean="0"/>
              <a:t>‹nr.›</a:t>
            </a:fld>
            <a:endParaRPr lang="nl-NL"/>
          </a:p>
        </p:txBody>
      </p:sp>
    </p:spTree>
    <p:extLst>
      <p:ext uri="{BB962C8B-B14F-4D97-AF65-F5344CB8AC3E}">
        <p14:creationId xmlns:p14="http://schemas.microsoft.com/office/powerpoint/2010/main" val="3234152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5625837-8DC9-4282-B01E-D9BC964A7402}" type="datetimeFigureOut">
              <a:rPr lang="nl-NL" smtClean="0"/>
              <a:t>6-11-2016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6ADEA1A-97B0-48B4-A1A5-AD0847D5EDA9}" type="slidenum">
              <a:rPr lang="nl-NL" smtClean="0"/>
              <a:t>‹nr.›</a:t>
            </a:fld>
            <a:endParaRPr lang="nl-NL"/>
          </a:p>
        </p:txBody>
      </p:sp>
    </p:spTree>
    <p:extLst>
      <p:ext uri="{BB962C8B-B14F-4D97-AF65-F5344CB8AC3E}">
        <p14:creationId xmlns:p14="http://schemas.microsoft.com/office/powerpoint/2010/main" val="3904892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5625837-8DC9-4282-B01E-D9BC964A7402}" type="datetimeFigureOut">
              <a:rPr lang="nl-NL" smtClean="0"/>
              <a:t>6-11-2016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6ADEA1A-97B0-48B4-A1A5-AD0847D5EDA9}" type="slidenum">
              <a:rPr lang="nl-NL" smtClean="0"/>
              <a:t>‹nr.›</a:t>
            </a:fld>
            <a:endParaRPr lang="nl-NL"/>
          </a:p>
        </p:txBody>
      </p:sp>
    </p:spTree>
    <p:extLst>
      <p:ext uri="{BB962C8B-B14F-4D97-AF65-F5344CB8AC3E}">
        <p14:creationId xmlns:p14="http://schemas.microsoft.com/office/powerpoint/2010/main" val="1386868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5625837-8DC9-4282-B01E-D9BC964A7402}" type="datetimeFigureOut">
              <a:rPr lang="nl-NL" smtClean="0"/>
              <a:t>6-11-2016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6ADEA1A-97B0-48B4-A1A5-AD0847D5EDA9}" type="slidenum">
              <a:rPr lang="nl-NL" smtClean="0"/>
              <a:t>‹nr.›</a:t>
            </a:fld>
            <a:endParaRPr lang="nl-NL"/>
          </a:p>
        </p:txBody>
      </p:sp>
    </p:spTree>
    <p:extLst>
      <p:ext uri="{BB962C8B-B14F-4D97-AF65-F5344CB8AC3E}">
        <p14:creationId xmlns:p14="http://schemas.microsoft.com/office/powerpoint/2010/main" val="1715778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25837-8DC9-4282-B01E-D9BC964A7402}" type="datetimeFigureOut">
              <a:rPr lang="nl-NL" smtClean="0"/>
              <a:t>6-11-2016</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DEA1A-97B0-48B4-A1A5-AD0847D5EDA9}" type="slidenum">
              <a:rPr lang="nl-NL" smtClean="0"/>
              <a:t>‹nr.›</a:t>
            </a:fld>
            <a:endParaRPr lang="nl-NL"/>
          </a:p>
        </p:txBody>
      </p:sp>
    </p:spTree>
    <p:extLst>
      <p:ext uri="{BB962C8B-B14F-4D97-AF65-F5344CB8AC3E}">
        <p14:creationId xmlns:p14="http://schemas.microsoft.com/office/powerpoint/2010/main" val="3882872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CF9A51-A7D6-42BF-8089-285FB6C5518F}" type="datetime1">
              <a:rPr lang="nl-NL" smtClean="0">
                <a:solidFill>
                  <a:prstClr val="black">
                    <a:tint val="75000"/>
                  </a:prstClr>
                </a:solidFill>
              </a:rPr>
              <a:pPr/>
              <a:t>6-11-2016</a:t>
            </a:fld>
            <a:endParaRPr lang="nl-NL">
              <a:solidFill>
                <a:prstClr val="black">
                  <a:tint val="75000"/>
                </a:prstClr>
              </a:solidFill>
            </a:endParaRPr>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solidFill>
                  <a:prstClr val="black">
                    <a:tint val="75000"/>
                  </a:prstClr>
                </a:solidFill>
              </a:rPr>
              <a:t>Medische Kennis</a:t>
            </a: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621426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Triage </a:t>
            </a:r>
            <a:endParaRPr lang="nl-NL" dirty="0"/>
          </a:p>
        </p:txBody>
      </p:sp>
      <p:sp>
        <p:nvSpPr>
          <p:cNvPr id="3" name="Tijdelijke aanduiding voor inhoud 2"/>
          <p:cNvSpPr>
            <a:spLocks noGrp="1"/>
          </p:cNvSpPr>
          <p:nvPr>
            <p:ph idx="1"/>
          </p:nvPr>
        </p:nvSpPr>
        <p:spPr/>
        <p:txBody>
          <a:bodyPr/>
          <a:lstStyle/>
          <a:p>
            <a:pPr marL="0" indent="0">
              <a:buNone/>
            </a:pPr>
            <a:r>
              <a:rPr lang="nl-NL" dirty="0" smtClean="0"/>
              <a:t>Ingangsklacht: urinewegen</a:t>
            </a:r>
          </a:p>
          <a:p>
            <a:pPr marL="0" indent="0">
              <a:buNone/>
            </a:pPr>
            <a:endParaRPr lang="nl-NL" dirty="0"/>
          </a:p>
          <a:p>
            <a:pPr marL="0" indent="0">
              <a:buNone/>
            </a:pPr>
            <a:endParaRPr lang="nl-NL" dirty="0" smtClean="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1</a:t>
            </a:fld>
            <a:endParaRPr lang="nl-NL">
              <a:solidFill>
                <a:prstClr val="black">
                  <a:tint val="75000"/>
                </a:prstClr>
              </a:solidFill>
            </a:endParaRPr>
          </a:p>
        </p:txBody>
      </p:sp>
      <p:sp>
        <p:nvSpPr>
          <p:cNvPr id="6" name="Rechthoek 5"/>
          <p:cNvSpPr/>
          <p:nvPr/>
        </p:nvSpPr>
        <p:spPr>
          <a:xfrm>
            <a:off x="4035309" y="6352143"/>
            <a:ext cx="6319359" cy="369332"/>
          </a:xfrm>
          <a:prstGeom prst="rect">
            <a:avLst/>
          </a:prstGeom>
        </p:spPr>
        <p:txBody>
          <a:bodyPr wrap="none">
            <a:spAutoFit/>
          </a:bodyPr>
          <a:lstStyle/>
          <a:p>
            <a:r>
              <a:rPr lang="nl-NL"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Praktijkscholing</a:t>
            </a:r>
            <a:r>
              <a:rPr lang="nl-NL"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t>
            </a:r>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LF1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P1 PRS)    </a:t>
            </a:r>
            <a:endParaRPr lang="nl-NL"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21175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a:xfrm>
            <a:off x="838200" y="2129059"/>
            <a:ext cx="10515600" cy="4351338"/>
          </a:xfrm>
        </p:spPr>
        <p:txBody>
          <a:bodyPr/>
          <a:lstStyle/>
          <a:p>
            <a:pPr marL="0" indent="0">
              <a:buNone/>
            </a:pPr>
            <a:r>
              <a:rPr lang="nl-NL" dirty="0" smtClean="0"/>
              <a:t>Vaak genoemd als blaasontsteking</a:t>
            </a:r>
          </a:p>
          <a:p>
            <a:pPr marL="0" indent="0">
              <a:buNone/>
            </a:pPr>
            <a:r>
              <a:rPr lang="nl-NL" dirty="0" smtClean="0"/>
              <a:t>Wat betekent blaasontsteking letterlijk?</a:t>
            </a:r>
          </a:p>
          <a:p>
            <a:pPr marL="0" indent="0">
              <a:buNone/>
            </a:pPr>
            <a:r>
              <a:rPr lang="nl-NL" dirty="0" smtClean="0"/>
              <a:t>Ontsteking van het slijmvlies van de blaas</a:t>
            </a:r>
          </a:p>
          <a:p>
            <a:pPr marL="0" indent="0">
              <a:buNone/>
            </a:pPr>
            <a:endParaRPr lang="nl-NL" dirty="0"/>
          </a:p>
          <a:p>
            <a:pPr marL="0" indent="0">
              <a:buNone/>
            </a:pPr>
            <a:r>
              <a:rPr lang="nl-NL" dirty="0" smtClean="0"/>
              <a:t>Urineweginfecties: vaak niet duidelijk waar in de urinewegen de kwaal precies zit. </a:t>
            </a:r>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2</a:t>
            </a:fld>
            <a:endParaRPr lang="nl-NL">
              <a:solidFill>
                <a:prstClr val="black">
                  <a:tint val="75000"/>
                </a:prstClr>
              </a:solidFill>
            </a:endParaRPr>
          </a:p>
        </p:txBody>
      </p:sp>
      <p:sp>
        <p:nvSpPr>
          <p:cNvPr id="6" name="Rechthoek 5"/>
          <p:cNvSpPr/>
          <p:nvPr/>
        </p:nvSpPr>
        <p:spPr>
          <a:xfrm>
            <a:off x="4035309" y="6352143"/>
            <a:ext cx="6319359" cy="369332"/>
          </a:xfrm>
          <a:prstGeom prst="rect">
            <a:avLst/>
          </a:prstGeom>
        </p:spPr>
        <p:txBody>
          <a:bodyPr wrap="none">
            <a:spAutoFit/>
          </a:bodyPr>
          <a:lstStyle/>
          <a:p>
            <a:r>
              <a:rPr lang="nl-NL"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Praktijkscholing</a:t>
            </a:r>
            <a:r>
              <a:rPr lang="nl-NL"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t>
            </a:r>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LF1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P1 PRS)    </a:t>
            </a:r>
            <a:endParaRPr lang="nl-NL"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9787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Oorzaak </a:t>
            </a:r>
            <a:endParaRPr lang="nl-NL" dirty="0"/>
          </a:p>
        </p:txBody>
      </p:sp>
      <p:sp>
        <p:nvSpPr>
          <p:cNvPr id="3" name="Tijdelijke aanduiding voor inhoud 2"/>
          <p:cNvSpPr>
            <a:spLocks noGrp="1"/>
          </p:cNvSpPr>
          <p:nvPr>
            <p:ph idx="1"/>
          </p:nvPr>
        </p:nvSpPr>
        <p:spPr/>
        <p:txBody>
          <a:bodyPr/>
          <a:lstStyle/>
          <a:p>
            <a:pPr marL="514350" indent="-514350">
              <a:buFont typeface="+mj-lt"/>
              <a:buAutoNum type="arabicPeriod"/>
            </a:pPr>
            <a:r>
              <a:rPr lang="nl-NL" dirty="0" smtClean="0"/>
              <a:t>Infectie wordt veroorzaakt door bacteriën. </a:t>
            </a:r>
          </a:p>
          <a:p>
            <a:pPr marL="0" indent="0">
              <a:buNone/>
            </a:pPr>
            <a:r>
              <a:rPr lang="nl-NL" dirty="0" smtClean="0"/>
              <a:t>Bacteriën vaak afkomstig uit ontlasting</a:t>
            </a:r>
          </a:p>
          <a:p>
            <a:pPr marL="0" indent="0">
              <a:buNone/>
            </a:pPr>
            <a:r>
              <a:rPr lang="nl-NL" i="1" dirty="0" smtClean="0"/>
              <a:t>Vrouwen hebben kortere urethra (plasbuis)</a:t>
            </a:r>
            <a:endParaRPr lang="nl-NL" dirty="0"/>
          </a:p>
          <a:p>
            <a:pPr marL="0" indent="0">
              <a:buNone/>
            </a:pPr>
            <a:r>
              <a:rPr lang="nl-NL" dirty="0" smtClean="0"/>
              <a:t>2. Prostaatproblemen</a:t>
            </a:r>
          </a:p>
          <a:p>
            <a:pPr marL="0" indent="0">
              <a:buNone/>
            </a:pPr>
            <a:r>
              <a:rPr lang="nl-NL" dirty="0" smtClean="0"/>
              <a:t>3. Vrouwen na overgang kunnen last krijgen van verzakking baarmoeder-&gt; kunnen (gedeeltelijk) urinewegen afsluiten</a:t>
            </a:r>
          </a:p>
          <a:p>
            <a:pPr marL="0" indent="0">
              <a:buNone/>
            </a:pPr>
            <a:r>
              <a:rPr lang="nl-NL" dirty="0" smtClean="0"/>
              <a:t>4. </a:t>
            </a:r>
            <a:r>
              <a:rPr lang="nl-NL" dirty="0" err="1" smtClean="0"/>
              <a:t>Verblijfscatheter</a:t>
            </a:r>
            <a:endParaRPr lang="nl-NL" dirty="0" smtClean="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3</a:t>
            </a:fld>
            <a:endParaRPr lang="nl-NL">
              <a:solidFill>
                <a:prstClr val="black">
                  <a:tint val="75000"/>
                </a:prstClr>
              </a:solidFill>
            </a:endParaRPr>
          </a:p>
        </p:txBody>
      </p:sp>
      <p:sp>
        <p:nvSpPr>
          <p:cNvPr id="6" name="Rechthoek 5"/>
          <p:cNvSpPr/>
          <p:nvPr/>
        </p:nvSpPr>
        <p:spPr>
          <a:xfrm>
            <a:off x="4035309" y="6352143"/>
            <a:ext cx="6319359" cy="369332"/>
          </a:xfrm>
          <a:prstGeom prst="rect">
            <a:avLst/>
          </a:prstGeom>
        </p:spPr>
        <p:txBody>
          <a:bodyPr wrap="none">
            <a:spAutoFit/>
          </a:bodyPr>
          <a:lstStyle/>
          <a:p>
            <a:r>
              <a:rPr lang="nl-NL"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Praktijkscholing</a:t>
            </a:r>
            <a:r>
              <a:rPr lang="nl-NL"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t>
            </a:r>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LF1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P1 PRS)    </a:t>
            </a:r>
            <a:endParaRPr lang="nl-NL"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20531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95459" y="605308"/>
            <a:ext cx="10658341" cy="5571656"/>
          </a:xfrm>
        </p:spPr>
        <p:txBody>
          <a:bodyPr/>
          <a:lstStyle/>
          <a:p>
            <a:pPr marL="0" indent="0">
              <a:buNone/>
            </a:pPr>
            <a:r>
              <a:rPr lang="nl-NL" sz="3200" dirty="0" err="1" smtClean="0"/>
              <a:t>Mw</a:t>
            </a:r>
            <a:r>
              <a:rPr lang="nl-NL" sz="3200" dirty="0" smtClean="0"/>
              <a:t> van Dam, 32 jaar komt aan de balie. Ze heeft een potje urine mee en wil graag even weten of ze een blaasontsteking heeft. Ze moet veel plassen, steeds kleine beetjes. Het plassen is ook pijnlijk en voelt branderig aan. Ze heeft geen buikpijn. Geen koorts.  </a:t>
            </a:r>
          </a:p>
          <a:p>
            <a:pPr marL="0" indent="0">
              <a:buNone/>
            </a:pPr>
            <a:endParaRPr lang="nl-NL" sz="3200" dirty="0"/>
          </a:p>
          <a:p>
            <a:pPr marL="0" indent="0">
              <a:buNone/>
            </a:pPr>
            <a:r>
              <a:rPr lang="nl-NL" sz="3200" dirty="0" smtClean="0"/>
              <a:t>Wilt u even een controle doen vraagt ze? Ik wil hier zo snel mogelijk van af. </a:t>
            </a:r>
          </a:p>
          <a:p>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4</a:t>
            </a:fld>
            <a:endParaRPr lang="nl-NL">
              <a:solidFill>
                <a:prstClr val="black">
                  <a:tint val="75000"/>
                </a:prstClr>
              </a:solidFill>
            </a:endParaRPr>
          </a:p>
        </p:txBody>
      </p:sp>
      <p:sp>
        <p:nvSpPr>
          <p:cNvPr id="6" name="Rechthoek 5"/>
          <p:cNvSpPr/>
          <p:nvPr/>
        </p:nvSpPr>
        <p:spPr>
          <a:xfrm>
            <a:off x="4035309" y="6352143"/>
            <a:ext cx="6319359" cy="369332"/>
          </a:xfrm>
          <a:prstGeom prst="rect">
            <a:avLst/>
          </a:prstGeom>
        </p:spPr>
        <p:txBody>
          <a:bodyPr wrap="none">
            <a:spAutoFit/>
          </a:bodyPr>
          <a:lstStyle/>
          <a:p>
            <a:r>
              <a:rPr lang="nl-NL"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Praktijkscholing</a:t>
            </a:r>
            <a:r>
              <a:rPr lang="nl-NL"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t>
            </a:r>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LF1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P1 PRS)    </a:t>
            </a:r>
            <a:endParaRPr lang="nl-NL"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11577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Ongecompliceerde urineweginfecties</a:t>
            </a:r>
            <a:endParaRPr lang="nl-NL" dirty="0"/>
          </a:p>
        </p:txBody>
      </p:sp>
      <p:sp>
        <p:nvSpPr>
          <p:cNvPr id="3" name="Tijdelijke aanduiding voor inhoud 2"/>
          <p:cNvSpPr>
            <a:spLocks noGrp="1"/>
          </p:cNvSpPr>
          <p:nvPr>
            <p:ph idx="1"/>
          </p:nvPr>
        </p:nvSpPr>
        <p:spPr/>
        <p:txBody>
          <a:bodyPr/>
          <a:lstStyle/>
          <a:p>
            <a:pPr marL="0" indent="0">
              <a:buNone/>
            </a:pPr>
            <a:r>
              <a:rPr lang="nl-NL" dirty="0" smtClean="0"/>
              <a:t>Vrouwen met klachten van een urineweginfectie, zonder koorts kan geen kwaad.</a:t>
            </a:r>
          </a:p>
          <a:p>
            <a:pPr marL="0" indent="0">
              <a:buNone/>
            </a:pPr>
            <a:r>
              <a:rPr lang="nl-NL" dirty="0" smtClean="0"/>
              <a:t>Lichamelijk onderzoek-&gt; niet nodig</a:t>
            </a:r>
          </a:p>
          <a:p>
            <a:pPr marL="0" indent="0">
              <a:buNone/>
            </a:pPr>
            <a:endParaRPr lang="nl-NL" dirty="0"/>
          </a:p>
          <a:p>
            <a:pPr marL="0" indent="0">
              <a:buNone/>
            </a:pPr>
            <a:r>
              <a:rPr lang="nl-NL" dirty="0" smtClean="0"/>
              <a:t>HA -&gt; zonder onderzoek een recept voor schrijven</a:t>
            </a:r>
          </a:p>
          <a:p>
            <a:pPr marL="0" indent="0">
              <a:buNone/>
            </a:pPr>
            <a:endParaRPr lang="nl-NL" dirty="0"/>
          </a:p>
          <a:p>
            <a:pPr marL="0" indent="0">
              <a:buNone/>
            </a:pPr>
            <a:r>
              <a:rPr lang="nl-NL" dirty="0" smtClean="0"/>
              <a:t>Vaker dan drie keer per jaar-&gt; onderzoek wel nodig</a:t>
            </a:r>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5</a:t>
            </a:fld>
            <a:endParaRPr lang="nl-NL">
              <a:solidFill>
                <a:prstClr val="black">
                  <a:tint val="75000"/>
                </a:prstClr>
              </a:solidFill>
            </a:endParaRPr>
          </a:p>
        </p:txBody>
      </p:sp>
      <p:sp>
        <p:nvSpPr>
          <p:cNvPr id="6" name="Rechthoek 5"/>
          <p:cNvSpPr/>
          <p:nvPr/>
        </p:nvSpPr>
        <p:spPr>
          <a:xfrm>
            <a:off x="4035309" y="6352143"/>
            <a:ext cx="6319359" cy="369332"/>
          </a:xfrm>
          <a:prstGeom prst="rect">
            <a:avLst/>
          </a:prstGeom>
        </p:spPr>
        <p:txBody>
          <a:bodyPr wrap="none">
            <a:spAutoFit/>
          </a:bodyPr>
          <a:lstStyle/>
          <a:p>
            <a:r>
              <a:rPr lang="nl-NL"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Praktijkscholing</a:t>
            </a:r>
            <a:r>
              <a:rPr lang="nl-NL"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t>
            </a:r>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LF1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P1 PRS)    </a:t>
            </a:r>
            <a:endParaRPr lang="nl-NL"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309043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19902"/>
            <a:ext cx="10515600" cy="1325563"/>
          </a:xfrm>
        </p:spPr>
        <p:txBody>
          <a:bodyPr/>
          <a:lstStyle/>
          <a:p>
            <a:r>
              <a:rPr lang="nl-NL" dirty="0" smtClean="0"/>
              <a:t>Gecompliceerde urineweginfecties</a:t>
            </a:r>
            <a:endParaRPr lang="nl-NL" dirty="0"/>
          </a:p>
        </p:txBody>
      </p:sp>
      <p:sp>
        <p:nvSpPr>
          <p:cNvPr id="3" name="Tijdelijke aanduiding voor inhoud 2"/>
          <p:cNvSpPr>
            <a:spLocks noGrp="1"/>
          </p:cNvSpPr>
          <p:nvPr>
            <p:ph idx="1"/>
          </p:nvPr>
        </p:nvSpPr>
        <p:spPr>
          <a:xfrm>
            <a:off x="838200" y="1545465"/>
            <a:ext cx="10515600" cy="4631498"/>
          </a:xfrm>
        </p:spPr>
        <p:txBody>
          <a:bodyPr/>
          <a:lstStyle/>
          <a:p>
            <a:r>
              <a:rPr lang="nl-NL" dirty="0" smtClean="0"/>
              <a:t>Wel lichamelijk onderzoek en urineonderzoek noodzakelijk</a:t>
            </a:r>
          </a:p>
          <a:p>
            <a:endParaRPr lang="nl-NL" dirty="0"/>
          </a:p>
          <a:p>
            <a:pPr marL="514350" indent="-514350">
              <a:buFont typeface="+mj-lt"/>
              <a:buAutoNum type="arabicPeriod"/>
            </a:pPr>
            <a:r>
              <a:rPr lang="nl-NL" dirty="0" smtClean="0"/>
              <a:t>Uitbreiding van infectie van weefsels in de buurt van de urinewegen –</a:t>
            </a:r>
            <a:r>
              <a:rPr lang="nl-NL" dirty="0" err="1" smtClean="0"/>
              <a:t>nierbek</a:t>
            </a:r>
            <a:r>
              <a:rPr lang="nl-NL" dirty="0" smtClean="0"/>
              <a:t> (pyelonefritis) of prostaat (acute prostatitis)</a:t>
            </a:r>
          </a:p>
          <a:p>
            <a:pPr marL="514350" indent="-514350">
              <a:buFont typeface="+mj-lt"/>
              <a:buAutoNum type="arabicPeriod"/>
            </a:pPr>
            <a:r>
              <a:rPr lang="nl-NL" dirty="0" smtClean="0"/>
              <a:t>Risicogroepen</a:t>
            </a:r>
          </a:p>
          <a:p>
            <a:pPr marL="0" indent="0">
              <a:buNone/>
            </a:pPr>
            <a:r>
              <a:rPr lang="nl-NL" dirty="0"/>
              <a:t>	</a:t>
            </a:r>
            <a:r>
              <a:rPr lang="nl-NL" dirty="0" smtClean="0"/>
              <a:t>- </a:t>
            </a:r>
            <a:r>
              <a:rPr lang="nl-NL" b="1" dirty="0" smtClean="0"/>
              <a:t>mannen</a:t>
            </a:r>
            <a:r>
              <a:rPr lang="nl-NL" dirty="0" smtClean="0"/>
              <a:t>, </a:t>
            </a:r>
            <a:r>
              <a:rPr lang="nl-NL" b="1" dirty="0" smtClean="0"/>
              <a:t>zwangere vrouwen</a:t>
            </a:r>
            <a:r>
              <a:rPr lang="nl-NL" dirty="0" smtClean="0"/>
              <a:t>, </a:t>
            </a:r>
            <a:r>
              <a:rPr lang="nl-NL" b="1" dirty="0" smtClean="0"/>
              <a:t>kinderen </a:t>
            </a:r>
            <a:r>
              <a:rPr lang="nl-NL" dirty="0" smtClean="0"/>
              <a:t>en patiënten met 	 	  </a:t>
            </a:r>
            <a:r>
              <a:rPr lang="nl-NL" b="1" dirty="0" smtClean="0"/>
              <a:t>afwijkingen aan de nieren of urinewegen</a:t>
            </a:r>
          </a:p>
          <a:p>
            <a:pPr marL="0" indent="0">
              <a:buNone/>
            </a:pPr>
            <a:r>
              <a:rPr lang="nl-NL" dirty="0"/>
              <a:t>	</a:t>
            </a:r>
            <a:r>
              <a:rPr lang="nl-NL" dirty="0" smtClean="0"/>
              <a:t>- </a:t>
            </a:r>
            <a:r>
              <a:rPr lang="nl-NL" b="1" dirty="0" smtClean="0"/>
              <a:t>verminderde weerstand </a:t>
            </a:r>
            <a:r>
              <a:rPr lang="nl-NL" dirty="0" smtClean="0"/>
              <a:t>of met </a:t>
            </a:r>
            <a:r>
              <a:rPr lang="nl-NL" b="1" dirty="0" smtClean="0"/>
              <a:t>verblijfskatheter</a:t>
            </a:r>
          </a:p>
          <a:p>
            <a:pPr marL="0" indent="0">
              <a:buNone/>
            </a:pPr>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6</a:t>
            </a:fld>
            <a:endParaRPr lang="nl-NL">
              <a:solidFill>
                <a:prstClr val="black">
                  <a:tint val="75000"/>
                </a:prstClr>
              </a:solidFill>
            </a:endParaRPr>
          </a:p>
        </p:txBody>
      </p:sp>
      <p:sp>
        <p:nvSpPr>
          <p:cNvPr id="6" name="Rechthoek 5"/>
          <p:cNvSpPr/>
          <p:nvPr/>
        </p:nvSpPr>
        <p:spPr>
          <a:xfrm>
            <a:off x="4035309" y="6352143"/>
            <a:ext cx="6319359" cy="369332"/>
          </a:xfrm>
          <a:prstGeom prst="rect">
            <a:avLst/>
          </a:prstGeom>
        </p:spPr>
        <p:txBody>
          <a:bodyPr wrap="none">
            <a:spAutoFit/>
          </a:bodyPr>
          <a:lstStyle/>
          <a:p>
            <a:r>
              <a:rPr lang="nl-NL"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Praktijkscholing</a:t>
            </a:r>
            <a:r>
              <a:rPr lang="nl-NL"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t>
            </a:r>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LF1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P1 PRS)    </a:t>
            </a:r>
            <a:endParaRPr lang="nl-NL"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37194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2661410"/>
          </a:xfrm>
        </p:spPr>
        <p:txBody>
          <a:bodyPr>
            <a:normAutofit/>
          </a:bodyPr>
          <a:lstStyle/>
          <a:p>
            <a:r>
              <a:rPr lang="nl-NL" dirty="0" smtClean="0"/>
              <a:t>Maak onderscheid tussen patiënten met een ongecompliceerde en met gecompliceerde urineweginfecties. </a:t>
            </a:r>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7</a:t>
            </a:fld>
            <a:endParaRPr lang="nl-NL">
              <a:solidFill>
                <a:prstClr val="black">
                  <a:tint val="75000"/>
                </a:prstClr>
              </a:solidFill>
            </a:endParaRPr>
          </a:p>
        </p:txBody>
      </p:sp>
      <p:sp>
        <p:nvSpPr>
          <p:cNvPr id="6" name="Rechthoek 5"/>
          <p:cNvSpPr/>
          <p:nvPr/>
        </p:nvSpPr>
        <p:spPr>
          <a:xfrm>
            <a:off x="4035309" y="6352143"/>
            <a:ext cx="6319359" cy="369332"/>
          </a:xfrm>
          <a:prstGeom prst="rect">
            <a:avLst/>
          </a:prstGeom>
        </p:spPr>
        <p:txBody>
          <a:bodyPr wrap="none">
            <a:spAutoFit/>
          </a:bodyPr>
          <a:lstStyle/>
          <a:p>
            <a:r>
              <a:rPr lang="nl-NL"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Praktijkscholing</a:t>
            </a:r>
            <a:r>
              <a:rPr lang="nl-NL"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t>
            </a:r>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LF1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P1 PRS)    </a:t>
            </a:r>
            <a:endParaRPr lang="nl-NL"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86084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Advies (om te voorkomen)</a:t>
            </a:r>
            <a:endParaRPr lang="nl-NL" dirty="0"/>
          </a:p>
        </p:txBody>
      </p:sp>
      <p:sp>
        <p:nvSpPr>
          <p:cNvPr id="3" name="Tijdelijke aanduiding voor inhoud 2"/>
          <p:cNvSpPr>
            <a:spLocks noGrp="1"/>
          </p:cNvSpPr>
          <p:nvPr>
            <p:ph idx="1"/>
          </p:nvPr>
        </p:nvSpPr>
        <p:spPr/>
        <p:txBody>
          <a:bodyPr/>
          <a:lstStyle/>
          <a:p>
            <a:r>
              <a:rPr lang="nl-NL" dirty="0" smtClean="0"/>
              <a:t>Veel drinken –dat ‘spoelt lekker door’;</a:t>
            </a:r>
          </a:p>
          <a:p>
            <a:r>
              <a:rPr lang="nl-NL" dirty="0" smtClean="0"/>
              <a:t>Plassen niet uitstellen als er aandrang wordt gevoeld;</a:t>
            </a:r>
          </a:p>
          <a:p>
            <a:r>
              <a:rPr lang="nl-NL" dirty="0" smtClean="0"/>
              <a:t>Genoeg tijd nemen om de hele blaas leeg te plassen;</a:t>
            </a:r>
          </a:p>
          <a:p>
            <a:r>
              <a:rPr lang="nl-NL" dirty="0" smtClean="0"/>
              <a:t>Direct na het vrijen plassen.</a:t>
            </a:r>
          </a:p>
          <a:p>
            <a:endParaRPr lang="nl-NL" dirty="0"/>
          </a:p>
          <a:p>
            <a:pPr marL="0" indent="0">
              <a:buNone/>
            </a:pPr>
            <a:r>
              <a:rPr lang="nl-NL" dirty="0" smtClean="0"/>
              <a:t>Bij vrouwen vaker </a:t>
            </a:r>
            <a:r>
              <a:rPr lang="nl-NL" dirty="0" err="1" smtClean="0"/>
              <a:t>uwi</a:t>
            </a:r>
            <a:r>
              <a:rPr lang="nl-NL" dirty="0" smtClean="0"/>
              <a:t>: </a:t>
            </a:r>
            <a:r>
              <a:rPr lang="nl-NL" dirty="0" err="1" smtClean="0"/>
              <a:t>cranberryprodukte</a:t>
            </a:r>
            <a:endParaRPr lang="nl-NL" dirty="0" smtClean="0"/>
          </a:p>
          <a:p>
            <a:pPr marL="0" indent="0">
              <a:buNone/>
            </a:pPr>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8</a:t>
            </a:fld>
            <a:endParaRPr lang="nl-NL">
              <a:solidFill>
                <a:prstClr val="black">
                  <a:tint val="75000"/>
                </a:prstClr>
              </a:solidFill>
            </a:endParaRPr>
          </a:p>
        </p:txBody>
      </p:sp>
      <p:sp>
        <p:nvSpPr>
          <p:cNvPr id="6" name="Rechthoek 5"/>
          <p:cNvSpPr/>
          <p:nvPr/>
        </p:nvSpPr>
        <p:spPr>
          <a:xfrm>
            <a:off x="4035309" y="6352143"/>
            <a:ext cx="6319359" cy="369332"/>
          </a:xfrm>
          <a:prstGeom prst="rect">
            <a:avLst/>
          </a:prstGeom>
        </p:spPr>
        <p:txBody>
          <a:bodyPr wrap="none">
            <a:spAutoFit/>
          </a:bodyPr>
          <a:lstStyle/>
          <a:p>
            <a:r>
              <a:rPr lang="nl-NL"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Praktijkscholing</a:t>
            </a:r>
            <a:r>
              <a:rPr lang="nl-NL"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t>
            </a:r>
            <a:r>
              <a:rPr lang="nl-NL" b="1" dirty="0">
                <a:solidFill>
                  <a:srgbClr val="FF0000"/>
                </a:solidFill>
                <a:latin typeface="Verdana" panose="020B0604030504040204" pitchFamily="34" charset="0"/>
                <a:ea typeface="Verdana" panose="020B0604030504040204" pitchFamily="34" charset="0"/>
                <a:cs typeface="Verdana" panose="020B0604030504040204" pitchFamily="34" charset="0"/>
              </a:rPr>
              <a:t>LF1 </a:t>
            </a:r>
            <a:r>
              <a:rPr lang="nl-NL"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P1 PRS)    </a:t>
            </a:r>
            <a:endParaRPr lang="nl-NL"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18317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2752304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342</Words>
  <Application>Microsoft Office PowerPoint</Application>
  <PresentationFormat>Breedbeeld</PresentationFormat>
  <Paragraphs>55</Paragraphs>
  <Slides>9</Slides>
  <Notes>0</Notes>
  <HiddenSlides>0</HiddenSlides>
  <MMClips>0</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9</vt:i4>
      </vt:variant>
    </vt:vector>
  </HeadingPairs>
  <TitlesOfParts>
    <vt:vector size="15" baseType="lpstr">
      <vt:lpstr>Arial</vt:lpstr>
      <vt:lpstr>Calibri</vt:lpstr>
      <vt:lpstr>Calibri Light</vt:lpstr>
      <vt:lpstr>Verdana</vt:lpstr>
      <vt:lpstr>Kantoorthema</vt:lpstr>
      <vt:lpstr>1_Kantoorthema</vt:lpstr>
      <vt:lpstr>Triage </vt:lpstr>
      <vt:lpstr>PowerPoint-presentatie</vt:lpstr>
      <vt:lpstr>Oorzaak </vt:lpstr>
      <vt:lpstr>PowerPoint-presentatie</vt:lpstr>
      <vt:lpstr>Ongecompliceerde urineweginfecties</vt:lpstr>
      <vt:lpstr>Gecompliceerde urineweginfecties</vt:lpstr>
      <vt:lpstr>Maak onderscheid tussen patiënten met een ongecompliceerde en met gecompliceerde urineweginfecties. </vt:lpstr>
      <vt:lpstr>Advies (om te voorkomen)</vt:lpstr>
      <vt:lpstr>PowerPoint-presentatie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Triage </dc:title>
  <dc:creator>erik zoer</dc:creator>
  <cp:lastModifiedBy>erik zoer</cp:lastModifiedBy>
  <cp:revision>9</cp:revision>
  <dcterms:created xsi:type="dcterms:W3CDTF">2016-11-05T11:44:15Z</dcterms:created>
  <dcterms:modified xsi:type="dcterms:W3CDTF">2016-11-06T04:23:49Z</dcterms:modified>
</cp:coreProperties>
</file>